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sldIdLst>
    <p:sldId id="256" r:id="rId2"/>
    <p:sldId id="266" r:id="rId3"/>
    <p:sldId id="257" r:id="rId4"/>
    <p:sldId id="259" r:id="rId5"/>
    <p:sldId id="260" r:id="rId6"/>
    <p:sldId id="261" r:id="rId7"/>
    <p:sldId id="262" r:id="rId8"/>
    <p:sldId id="267" r:id="rId9"/>
    <p:sldId id="268" r:id="rId10"/>
    <p:sldId id="263" r:id="rId11"/>
    <p:sldId id="269" r:id="rId12"/>
    <p:sldId id="270" r:id="rId13"/>
    <p:sldId id="264" r:id="rId14"/>
    <p:sldId id="26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2" autoAdjust="0"/>
    <p:restoredTop sz="94660"/>
  </p:normalViewPr>
  <p:slideViewPr>
    <p:cSldViewPr snapToGrid="0">
      <p:cViewPr>
        <p:scale>
          <a:sx n="40" d="100"/>
          <a:sy n="40" d="100"/>
        </p:scale>
        <p:origin x="1604" y="6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jpeg>
</file>

<file path=ppt/media/image5.jpeg>
</file>

<file path=ppt/media/image6.jpeg>
</file>

<file path=ppt/media/image7.png>
</file>

<file path=ppt/media/image8.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5586B75A-687E-405C-8A0B-8D00578BA2C3}" type="datetimeFigureOut">
              <a:rPr lang="en-US" smtClean="0"/>
              <a:pPr/>
              <a:t>11/6/2017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65435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11/6/2017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9120103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11/6/2017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38037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11/6/2017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81179350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11/6/2017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53303092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5586B75A-687E-405C-8A0B-8D00578BA2C3}" type="datetimeFigureOut">
              <a:rPr lang="en-US" smtClean="0"/>
              <a:pPr/>
              <a:t>11/6/2017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1738736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5586B75A-687E-405C-8A0B-8D00578BA2C3}" type="datetimeFigureOut">
              <a:rPr lang="en-US" smtClean="0"/>
              <a:pPr/>
              <a:t>11/6/2017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5909496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4E5243-F52A-4D37-9694-EB26C6C31910}" type="datetimeFigureOut">
              <a:rPr lang="en-US" smtClean="0"/>
              <a:t>11/6/2017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143528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77B6E1-634A-48DC-9E8B-D894023267EF}" type="datetimeFigureOut">
              <a:rPr lang="en-US" smtClean="0"/>
              <a:t>11/6/2017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76296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B2D3E9E-A95C-48F2-B4BF-A71542E0BE9A}" type="datetimeFigureOut">
              <a:rPr lang="en-US" smtClean="0"/>
              <a:t>11/6/2017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542012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11/6/2017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28005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12952B5-7A2F-4CC8-B7CE-9234E21C2837}" type="datetimeFigureOut">
              <a:rPr lang="en-US" smtClean="0"/>
              <a:t>11/6/2017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767435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1DA07A-9201-4B4B-BAF2-015AFA30F520}" type="datetimeFigureOut">
              <a:rPr lang="en-US" smtClean="0"/>
              <a:t>11/6/2017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73097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D7E00A-486F-4252-8B1D-E32645521F49}" type="datetimeFigureOut">
              <a:rPr lang="en-US" smtClean="0"/>
              <a:t>11/6/2017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666919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DF5F92-E675-4B36-9A60-69A962A68675}" type="datetimeFigureOut">
              <a:rPr lang="en-US" smtClean="0"/>
              <a:t>11/6/2017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586235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F6E2C9B-5FA2-460D-9BE7-B0812FC2A6FF}" type="datetimeFigureOut">
              <a:rPr lang="en-US" smtClean="0"/>
              <a:t>11/6/2017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99593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11/6/2017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76644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586B75A-687E-405C-8A0B-8D00578BA2C3}" type="datetimeFigureOut">
              <a:rPr lang="en-US" smtClean="0"/>
              <a:pPr/>
              <a:t>11/6/2017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62448154"/>
      </p:ext>
    </p:extLst>
  </p:cSld>
  <p:clrMap bg1="dk1" tx1="lt1" bg2="dk2" tx2="lt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 id="2147483864" r:id="rId12"/>
    <p:sldLayoutId id="2147483865" r:id="rId13"/>
    <p:sldLayoutId id="2147483866" r:id="rId14"/>
    <p:sldLayoutId id="2147483867" r:id="rId15"/>
    <p:sldLayoutId id="2147483868" r:id="rId16"/>
    <p:sldLayoutId id="214748386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Cosine"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313DC-B9EF-4650-8346-F0C5795EEA61}"/>
              </a:ext>
            </a:extLst>
          </p:cNvPr>
          <p:cNvSpPr>
            <a:spLocks noGrp="1"/>
          </p:cNvSpPr>
          <p:nvPr>
            <p:ph type="ctrTitle"/>
          </p:nvPr>
        </p:nvSpPr>
        <p:spPr/>
        <p:txBody>
          <a:bodyPr>
            <a:normAutofit/>
          </a:bodyPr>
          <a:lstStyle/>
          <a:p>
            <a:pPr algn="ctr"/>
            <a:r>
              <a:rPr lang="en-IN" sz="6600" dirty="0"/>
              <a:t>Solar Tracker</a:t>
            </a:r>
          </a:p>
        </p:txBody>
      </p:sp>
      <p:sp>
        <p:nvSpPr>
          <p:cNvPr id="3" name="Subtitle 2">
            <a:extLst>
              <a:ext uri="{FF2B5EF4-FFF2-40B4-BE49-F238E27FC236}">
                <a16:creationId xmlns:a16="http://schemas.microsoft.com/office/drawing/2014/main" id="{C47F9758-F2EC-4732-A6B1-D2B10AC35B19}"/>
              </a:ext>
            </a:extLst>
          </p:cNvPr>
          <p:cNvSpPr>
            <a:spLocks noGrp="1"/>
          </p:cNvSpPr>
          <p:nvPr>
            <p:ph type="subTitle" idx="1"/>
          </p:nvPr>
        </p:nvSpPr>
        <p:spPr>
          <a:xfrm>
            <a:off x="1658110" y="3509963"/>
            <a:ext cx="9228201" cy="1645920"/>
          </a:xfrm>
        </p:spPr>
        <p:txBody>
          <a:bodyPr>
            <a:normAutofit/>
          </a:bodyPr>
          <a:lstStyle/>
          <a:p>
            <a:pPr algn="ctr"/>
            <a:r>
              <a:rPr lang="en-IN" sz="3200" dirty="0"/>
              <a:t>Physics Major Project</a:t>
            </a:r>
          </a:p>
        </p:txBody>
      </p:sp>
    </p:spTree>
    <p:extLst>
      <p:ext uri="{BB962C8B-B14F-4D97-AF65-F5344CB8AC3E}">
        <p14:creationId xmlns:p14="http://schemas.microsoft.com/office/powerpoint/2010/main" val="338124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8B977-F7E5-4E6C-ADB6-4E42BE11E837}"/>
              </a:ext>
            </a:extLst>
          </p:cNvPr>
          <p:cNvSpPr>
            <a:spLocks noGrp="1"/>
          </p:cNvSpPr>
          <p:nvPr>
            <p:ph type="title"/>
          </p:nvPr>
        </p:nvSpPr>
        <p:spPr/>
        <p:txBody>
          <a:bodyPr/>
          <a:lstStyle/>
          <a:p>
            <a:r>
              <a:rPr lang="en-IN" dirty="0"/>
              <a:t>WORKING</a:t>
            </a:r>
          </a:p>
        </p:txBody>
      </p:sp>
      <p:sp>
        <p:nvSpPr>
          <p:cNvPr id="3" name="Content Placeholder 2">
            <a:extLst>
              <a:ext uri="{FF2B5EF4-FFF2-40B4-BE49-F238E27FC236}">
                <a16:creationId xmlns:a16="http://schemas.microsoft.com/office/drawing/2014/main" id="{22A901F1-26FF-48D6-97E5-63A733E5EA39}"/>
              </a:ext>
            </a:extLst>
          </p:cNvPr>
          <p:cNvSpPr>
            <a:spLocks noGrp="1"/>
          </p:cNvSpPr>
          <p:nvPr>
            <p:ph idx="1"/>
          </p:nvPr>
        </p:nvSpPr>
        <p:spPr>
          <a:xfrm>
            <a:off x="745085" y="1740438"/>
            <a:ext cx="11038420" cy="4830043"/>
          </a:xfrm>
        </p:spPr>
        <p:txBody>
          <a:bodyPr>
            <a:normAutofit fontScale="92500" lnSpcReduction="10000"/>
          </a:bodyPr>
          <a:lstStyle/>
          <a:p>
            <a:r>
              <a:rPr lang="en-IN" dirty="0"/>
              <a:t>Dual-axis trackers continually face the sun because they can move in two different directions. Types include tip-tilt and azimuth-altitude. Dual-axis tracking is typically used to orient a mirror and redirect sunlight along a fixed axis towards a stationary receiver. Because these trackers follow the sun vertically and horizontally they help obtain maximum solar energy generation.</a:t>
            </a:r>
          </a:p>
          <a:p>
            <a:r>
              <a:rPr lang="en-IN" dirty="0"/>
              <a:t>Our tracker is controlled by a microcontroller brain i.e. the blue Arduino UNO chip that uses Embedded C programming to command the electronic parts in the </a:t>
            </a:r>
            <a:r>
              <a:rPr lang="en-IN" dirty="0" err="1"/>
              <a:t>project.We</a:t>
            </a:r>
            <a:r>
              <a:rPr lang="en-IN" dirty="0"/>
              <a:t> connected the Arduino to 4 Light-Dependent Resistors to gather data about the relative amounts of light in each quadrant. Based on this information, we programmed the microcontroller to run the servos in the X and Y axes accordingly so that the device, as a whole, orients itself to the direction of the source of the light. We used a safety potentiometer to hold the one of the servo's position in place and pre-programmed one of the servos to follow a scheduled path. This helps reduce misinterpretation of data.</a:t>
            </a:r>
          </a:p>
        </p:txBody>
      </p:sp>
    </p:spTree>
    <p:extLst>
      <p:ext uri="{BB962C8B-B14F-4D97-AF65-F5344CB8AC3E}">
        <p14:creationId xmlns:p14="http://schemas.microsoft.com/office/powerpoint/2010/main" val="2412012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17-11-05 at 7.11.18 PM">
            <a:hlinkClick r:id="" action="ppaction://media"/>
            <a:extLst>
              <a:ext uri="{FF2B5EF4-FFF2-40B4-BE49-F238E27FC236}">
                <a16:creationId xmlns:a16="http://schemas.microsoft.com/office/drawing/2014/main" id="{717E0499-E857-4EBE-A589-3D232EC99DE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96083" y="240230"/>
            <a:ext cx="4518527" cy="6617770"/>
          </a:xfrm>
          <a:prstGeom prst="rect">
            <a:avLst/>
          </a:prstGeom>
        </p:spPr>
      </p:pic>
    </p:spTree>
    <p:extLst>
      <p:ext uri="{BB962C8B-B14F-4D97-AF65-F5344CB8AC3E}">
        <p14:creationId xmlns:p14="http://schemas.microsoft.com/office/powerpoint/2010/main" val="3023967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17-11-05 at 3.54.16 PM">
            <a:hlinkClick r:id="" action="ppaction://media"/>
            <a:extLst>
              <a:ext uri="{FF2B5EF4-FFF2-40B4-BE49-F238E27FC236}">
                <a16:creationId xmlns:a16="http://schemas.microsoft.com/office/drawing/2014/main" id="{525A25DC-F9BB-41AD-B2C0-67E58EAB03F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80716" y="308809"/>
            <a:ext cx="10801683" cy="6075947"/>
          </a:xfrm>
          <a:prstGeom prst="rect">
            <a:avLst/>
          </a:prstGeom>
        </p:spPr>
      </p:pic>
    </p:spTree>
    <p:extLst>
      <p:ext uri="{BB962C8B-B14F-4D97-AF65-F5344CB8AC3E}">
        <p14:creationId xmlns:p14="http://schemas.microsoft.com/office/powerpoint/2010/main" val="178402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BB860-FAD1-416A-B4E7-BDDD5961A804}"/>
              </a:ext>
            </a:extLst>
          </p:cNvPr>
          <p:cNvSpPr>
            <a:spLocks noGrp="1"/>
          </p:cNvSpPr>
          <p:nvPr>
            <p:ph type="title"/>
          </p:nvPr>
        </p:nvSpPr>
        <p:spPr/>
        <p:txBody>
          <a:bodyPr/>
          <a:lstStyle/>
          <a:p>
            <a:r>
              <a:rPr lang="en-IN" dirty="0"/>
              <a:t>FINAL RESULTS</a:t>
            </a:r>
          </a:p>
        </p:txBody>
      </p:sp>
      <p:sp>
        <p:nvSpPr>
          <p:cNvPr id="3" name="Content Placeholder 2">
            <a:extLst>
              <a:ext uri="{FF2B5EF4-FFF2-40B4-BE49-F238E27FC236}">
                <a16:creationId xmlns:a16="http://schemas.microsoft.com/office/drawing/2014/main" id="{E2E2B56A-391A-4D80-AA8D-6DD8F0BD596C}"/>
              </a:ext>
            </a:extLst>
          </p:cNvPr>
          <p:cNvSpPr>
            <a:spLocks noGrp="1"/>
          </p:cNvSpPr>
          <p:nvPr>
            <p:ph idx="1"/>
          </p:nvPr>
        </p:nvSpPr>
        <p:spPr>
          <a:xfrm>
            <a:off x="1141412" y="1715678"/>
            <a:ext cx="10255594" cy="4506013"/>
          </a:xfrm>
        </p:spPr>
        <p:txBody>
          <a:bodyPr>
            <a:normAutofit lnSpcReduction="10000"/>
          </a:bodyPr>
          <a:lstStyle/>
          <a:p>
            <a:r>
              <a:rPr lang="en-IN" dirty="0"/>
              <a:t>Dual Axis Solar Tracker project is to provide an efficient solar distributed generation system. At maximum, the solar tracker is perpendicular to the light source. The built system has a calculated annual energy gain of 48.982% compared to an immobile solar panel. Compared to a single axis tracker, the dual-axis tracker has an annual energy gain of 36.504%.</a:t>
            </a:r>
          </a:p>
          <a:p>
            <a:r>
              <a:rPr lang="en-IN" dirty="0"/>
              <a:t>The purpose of a solar tracker is to accurately determine the position of the sun. This enables solar panels interfaced to the tracker to obtain the maximum solar radiation. With this particular solar tracker a closed-loop system was made consisting of an electrical system and a mechanical system with the help of electronics.</a:t>
            </a:r>
          </a:p>
        </p:txBody>
      </p:sp>
    </p:spTree>
    <p:extLst>
      <p:ext uri="{BB962C8B-B14F-4D97-AF65-F5344CB8AC3E}">
        <p14:creationId xmlns:p14="http://schemas.microsoft.com/office/powerpoint/2010/main" val="1802116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2E694D-D317-47F0-81D6-56412EC400A3}"/>
              </a:ext>
            </a:extLst>
          </p:cNvPr>
          <p:cNvSpPr>
            <a:spLocks noGrp="1"/>
          </p:cNvSpPr>
          <p:nvPr>
            <p:ph type="title"/>
          </p:nvPr>
        </p:nvSpPr>
        <p:spPr>
          <a:xfrm>
            <a:off x="1141413" y="1510202"/>
            <a:ext cx="9905998" cy="1478570"/>
          </a:xfrm>
        </p:spPr>
        <p:txBody>
          <a:bodyPr/>
          <a:lstStyle/>
          <a:p>
            <a:r>
              <a:rPr lang="en-IN" dirty="0"/>
              <a:t>External Credits:</a:t>
            </a:r>
            <a:br>
              <a:rPr lang="en-IN" dirty="0"/>
            </a:br>
            <a:endParaRPr lang="en-IN" dirty="0"/>
          </a:p>
        </p:txBody>
      </p:sp>
      <p:sp>
        <p:nvSpPr>
          <p:cNvPr id="5" name="Content Placeholder 4">
            <a:extLst>
              <a:ext uri="{FF2B5EF4-FFF2-40B4-BE49-F238E27FC236}">
                <a16:creationId xmlns:a16="http://schemas.microsoft.com/office/drawing/2014/main" id="{5816E596-3711-4DBE-84B7-AC168B0DEF36}"/>
              </a:ext>
            </a:extLst>
          </p:cNvPr>
          <p:cNvSpPr>
            <a:spLocks noGrp="1"/>
          </p:cNvSpPr>
          <p:nvPr>
            <p:ph idx="1"/>
          </p:nvPr>
        </p:nvSpPr>
        <p:spPr/>
        <p:txBody>
          <a:bodyPr>
            <a:normAutofit/>
          </a:bodyPr>
          <a:lstStyle/>
          <a:p>
            <a:pPr marL="0" indent="0">
              <a:buNone/>
            </a:pPr>
            <a:r>
              <a:rPr lang="en-IN" dirty="0"/>
              <a:t>-</a:t>
            </a:r>
            <a:r>
              <a:rPr lang="en-IN" dirty="0" err="1"/>
              <a:t>Prachin</a:t>
            </a:r>
            <a:r>
              <a:rPr lang="en-IN" dirty="0"/>
              <a:t> </a:t>
            </a:r>
            <a:r>
              <a:rPr lang="en-IN" dirty="0" err="1"/>
              <a:t>Patil</a:t>
            </a:r>
            <a:r>
              <a:rPr lang="en-IN" dirty="0"/>
              <a:t> Sir:-3D Printing In-Charge Faculty.</a:t>
            </a:r>
          </a:p>
          <a:p>
            <a:pPr marL="0" indent="0">
              <a:buNone/>
            </a:pPr>
            <a:r>
              <a:rPr lang="en-IN" dirty="0"/>
              <a:t>-‎</a:t>
            </a:r>
            <a:r>
              <a:rPr lang="en-IN" dirty="0" err="1"/>
              <a:t>Mahanty</a:t>
            </a:r>
            <a:r>
              <a:rPr lang="en-IN" dirty="0"/>
              <a:t> Sir:- HOD of Mechanical Engineering.</a:t>
            </a:r>
          </a:p>
          <a:p>
            <a:pPr marL="0" indent="0">
              <a:buNone/>
            </a:pPr>
            <a:r>
              <a:rPr lang="en-IN" dirty="0"/>
              <a:t>-</a:t>
            </a:r>
            <a:r>
              <a:rPr lang="en-IN" dirty="0" err="1"/>
              <a:t>Mannat</a:t>
            </a:r>
            <a:r>
              <a:rPr lang="en-IN" dirty="0"/>
              <a:t> </a:t>
            </a:r>
            <a:r>
              <a:rPr lang="en-IN" dirty="0" err="1"/>
              <a:t>Bagga</a:t>
            </a:r>
            <a:r>
              <a:rPr lang="en-IN" dirty="0"/>
              <a:t> from Innovation Cell- Guide and Mentor.</a:t>
            </a:r>
          </a:p>
          <a:p>
            <a:pPr marL="0" indent="0">
              <a:buNone/>
            </a:pPr>
            <a:r>
              <a:rPr lang="en-IN" dirty="0"/>
              <a:t>-‎</a:t>
            </a:r>
            <a:r>
              <a:rPr lang="en-IN" dirty="0" err="1"/>
              <a:t>Aniketh</a:t>
            </a:r>
            <a:r>
              <a:rPr lang="en-IN" dirty="0"/>
              <a:t> Nair from Innovation Cell-Help for Arduino Microcontroller.</a:t>
            </a:r>
          </a:p>
          <a:p>
            <a:pPr marL="0" indent="0">
              <a:buNone/>
            </a:pPr>
            <a:r>
              <a:rPr lang="en-IN" dirty="0"/>
              <a:t>-‎</a:t>
            </a:r>
            <a:r>
              <a:rPr lang="en-IN" dirty="0" err="1"/>
              <a:t>Brijkumar</a:t>
            </a:r>
            <a:r>
              <a:rPr lang="en-IN" dirty="0"/>
              <a:t> Sir-3D Editing and SolidWorks Faculty.</a:t>
            </a:r>
          </a:p>
          <a:p>
            <a:pPr marL="0" indent="0">
              <a:buNone/>
            </a:pPr>
            <a:r>
              <a:rPr lang="en-IN" dirty="0"/>
              <a:t>-‎Mudit Garg from Innovation Cell for Permissions.</a:t>
            </a:r>
          </a:p>
        </p:txBody>
      </p:sp>
      <p:sp>
        <p:nvSpPr>
          <p:cNvPr id="7" name="Rectangle 6">
            <a:extLst>
              <a:ext uri="{FF2B5EF4-FFF2-40B4-BE49-F238E27FC236}">
                <a16:creationId xmlns:a16="http://schemas.microsoft.com/office/drawing/2014/main" id="{0686B8BE-7D82-46F9-99CB-6DF135626177}"/>
              </a:ext>
            </a:extLst>
          </p:cNvPr>
          <p:cNvSpPr/>
          <p:nvPr/>
        </p:nvSpPr>
        <p:spPr>
          <a:xfrm>
            <a:off x="1141412" y="586562"/>
            <a:ext cx="8415574" cy="461665"/>
          </a:xfrm>
          <a:prstGeom prst="rect">
            <a:avLst/>
          </a:prstGeom>
        </p:spPr>
        <p:txBody>
          <a:bodyPr wrap="none">
            <a:spAutoFit/>
          </a:bodyPr>
          <a:lstStyle/>
          <a:p>
            <a:r>
              <a:rPr lang="en-IN" sz="2400" b="1" dirty="0"/>
              <a:t>We Thank Swapnil </a:t>
            </a:r>
            <a:r>
              <a:rPr lang="en-IN" sz="2400" b="1" dirty="0" err="1"/>
              <a:t>Prabhudesai</a:t>
            </a:r>
            <a:r>
              <a:rPr lang="en-IN" sz="2400" b="1" dirty="0"/>
              <a:t> Sir for his guidance and support</a:t>
            </a:r>
          </a:p>
        </p:txBody>
      </p:sp>
    </p:spTree>
    <p:extLst>
      <p:ext uri="{BB962C8B-B14F-4D97-AF65-F5344CB8AC3E}">
        <p14:creationId xmlns:p14="http://schemas.microsoft.com/office/powerpoint/2010/main" val="3386325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DEB92-20F7-44CC-B23C-8BEB0365C1D2}"/>
              </a:ext>
            </a:extLst>
          </p:cNvPr>
          <p:cNvSpPr>
            <a:spLocks noGrp="1"/>
          </p:cNvSpPr>
          <p:nvPr>
            <p:ph type="ctrTitle"/>
          </p:nvPr>
        </p:nvSpPr>
        <p:spPr>
          <a:xfrm>
            <a:off x="2187508" y="-1366314"/>
            <a:ext cx="8791575" cy="2387600"/>
          </a:xfrm>
        </p:spPr>
        <p:txBody>
          <a:bodyPr/>
          <a:lstStyle/>
          <a:p>
            <a:r>
              <a:rPr lang="en-IN" dirty="0"/>
              <a:t>Presented by</a:t>
            </a:r>
          </a:p>
        </p:txBody>
      </p:sp>
      <p:sp>
        <p:nvSpPr>
          <p:cNvPr id="3" name="Subtitle 2">
            <a:extLst>
              <a:ext uri="{FF2B5EF4-FFF2-40B4-BE49-F238E27FC236}">
                <a16:creationId xmlns:a16="http://schemas.microsoft.com/office/drawing/2014/main" id="{3620C540-E5D6-4C60-ACB9-05787D912909}"/>
              </a:ext>
            </a:extLst>
          </p:cNvPr>
          <p:cNvSpPr>
            <a:spLocks noGrp="1"/>
          </p:cNvSpPr>
          <p:nvPr>
            <p:ph type="subTitle" idx="1"/>
          </p:nvPr>
        </p:nvSpPr>
        <p:spPr>
          <a:xfrm>
            <a:off x="2112094" y="1301897"/>
            <a:ext cx="9445168" cy="5240305"/>
          </a:xfrm>
        </p:spPr>
        <p:txBody>
          <a:bodyPr>
            <a:noAutofit/>
          </a:bodyPr>
          <a:lstStyle/>
          <a:p>
            <a:r>
              <a:rPr lang="en-IN" sz="3600" b="1" dirty="0" err="1"/>
              <a:t>Samyak</a:t>
            </a:r>
            <a:r>
              <a:rPr lang="en-IN" sz="3600" b="1" dirty="0"/>
              <a:t> </a:t>
            </a:r>
            <a:r>
              <a:rPr lang="en-IN" sz="3600" b="1" dirty="0" err="1"/>
              <a:t>jhaveri</a:t>
            </a:r>
            <a:r>
              <a:rPr lang="en-IN" sz="3600" b="1" dirty="0"/>
              <a:t>  39</a:t>
            </a:r>
          </a:p>
          <a:p>
            <a:r>
              <a:rPr lang="en-IN" sz="3600" b="1" dirty="0" err="1"/>
              <a:t>Vanshika</a:t>
            </a:r>
            <a:r>
              <a:rPr lang="en-IN" sz="3600" b="1" dirty="0"/>
              <a:t> Gupta  32</a:t>
            </a:r>
          </a:p>
          <a:p>
            <a:r>
              <a:rPr lang="en-IN" sz="3600" b="1" dirty="0" err="1"/>
              <a:t>Navid</a:t>
            </a:r>
            <a:r>
              <a:rPr lang="en-IN" sz="3600" b="1" dirty="0"/>
              <a:t> </a:t>
            </a:r>
            <a:r>
              <a:rPr lang="en-IN" sz="3600" b="1" dirty="0" err="1"/>
              <a:t>kagalwala</a:t>
            </a:r>
            <a:r>
              <a:rPr lang="en-IN" sz="3600" b="1" dirty="0"/>
              <a:t>  42</a:t>
            </a:r>
          </a:p>
          <a:p>
            <a:r>
              <a:rPr lang="en-IN" sz="3600" b="1" dirty="0"/>
              <a:t>Rhea Gupta  31</a:t>
            </a:r>
          </a:p>
          <a:p>
            <a:r>
              <a:rPr lang="en-IN" sz="3600" b="1" dirty="0"/>
              <a:t>Anya </a:t>
            </a:r>
            <a:r>
              <a:rPr lang="en-IN" sz="3600" b="1" dirty="0" err="1"/>
              <a:t>jain</a:t>
            </a:r>
            <a:r>
              <a:rPr lang="en-IN" sz="3600" b="1" dirty="0"/>
              <a:t>  36</a:t>
            </a:r>
          </a:p>
          <a:p>
            <a:r>
              <a:rPr lang="en-IN" sz="3600" b="1" dirty="0"/>
              <a:t>Manav Hirani  35</a:t>
            </a:r>
          </a:p>
        </p:txBody>
      </p:sp>
    </p:spTree>
    <p:extLst>
      <p:ext uri="{BB962C8B-B14F-4D97-AF65-F5344CB8AC3E}">
        <p14:creationId xmlns:p14="http://schemas.microsoft.com/office/powerpoint/2010/main" val="1217344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596B1-9650-4409-8489-091AC2D42B28}"/>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53C2DAFC-8218-4669-97FF-745B799A8CFE}"/>
              </a:ext>
            </a:extLst>
          </p:cNvPr>
          <p:cNvSpPr>
            <a:spLocks noGrp="1"/>
          </p:cNvSpPr>
          <p:nvPr>
            <p:ph idx="1"/>
          </p:nvPr>
        </p:nvSpPr>
        <p:spPr/>
        <p:txBody>
          <a:bodyPr>
            <a:normAutofit/>
          </a:bodyPr>
          <a:lstStyle/>
          <a:p>
            <a:pPr marL="0" indent="0">
              <a:buNone/>
            </a:pPr>
            <a:r>
              <a:rPr lang="en-IN" dirty="0"/>
              <a:t>A solar tracker is a device that orients a payload towards the sun. Payloads are usually solar panels, parabolic troughs, Fresnel reflectors, lenses or the mirrors of a heliostat.</a:t>
            </a:r>
          </a:p>
          <a:p>
            <a:pPr marL="0" indent="0">
              <a:buNone/>
            </a:pPr>
            <a:r>
              <a:rPr lang="en-IN" dirty="0"/>
              <a:t>They are used to minimize the angle of incidence between the incoming sunlight and the payload. This increases the amount of installed power generating capacity.</a:t>
            </a:r>
          </a:p>
        </p:txBody>
      </p:sp>
    </p:spTree>
    <p:extLst>
      <p:ext uri="{BB962C8B-B14F-4D97-AF65-F5344CB8AC3E}">
        <p14:creationId xmlns:p14="http://schemas.microsoft.com/office/powerpoint/2010/main" val="1425495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D5473-466E-4F2B-A07A-BC49B67DF253}"/>
              </a:ext>
            </a:extLst>
          </p:cNvPr>
          <p:cNvSpPr>
            <a:spLocks noGrp="1"/>
          </p:cNvSpPr>
          <p:nvPr>
            <p:ph type="title"/>
          </p:nvPr>
        </p:nvSpPr>
        <p:spPr>
          <a:xfrm>
            <a:off x="1102912" y="252758"/>
            <a:ext cx="9905998" cy="1478570"/>
          </a:xfrm>
        </p:spPr>
        <p:txBody>
          <a:bodyPr/>
          <a:lstStyle/>
          <a:p>
            <a:r>
              <a:rPr lang="en-IN" dirty="0"/>
              <a:t>BASIC Concept</a:t>
            </a:r>
          </a:p>
        </p:txBody>
      </p:sp>
      <p:sp>
        <p:nvSpPr>
          <p:cNvPr id="3" name="Content Placeholder 2">
            <a:extLst>
              <a:ext uri="{FF2B5EF4-FFF2-40B4-BE49-F238E27FC236}">
                <a16:creationId xmlns:a16="http://schemas.microsoft.com/office/drawing/2014/main" id="{A5B9C508-5D08-4E73-B2D7-03FE451D6D1D}"/>
              </a:ext>
            </a:extLst>
          </p:cNvPr>
          <p:cNvSpPr>
            <a:spLocks noGrp="1"/>
          </p:cNvSpPr>
          <p:nvPr>
            <p:ph idx="1"/>
          </p:nvPr>
        </p:nvSpPr>
        <p:spPr>
          <a:xfrm>
            <a:off x="1016283" y="1460217"/>
            <a:ext cx="10688036" cy="1128980"/>
          </a:xfrm>
        </p:spPr>
        <p:txBody>
          <a:bodyPr>
            <a:normAutofit fontScale="25000" lnSpcReduction="20000"/>
          </a:bodyPr>
          <a:lstStyle/>
          <a:p>
            <a:r>
              <a:rPr lang="en-IN" sz="8000" dirty="0"/>
              <a:t>Sunlight has two components, the "direct beam" that carries about 90% of the solar energy, and the "diffuse sunlight" that carries the remainder. As the majority of the energy is in the direct beam, maximizing collection requires the Sun to be visible to the panels for as long as possible.</a:t>
            </a:r>
          </a:p>
          <a:p>
            <a:r>
              <a:rPr lang="en-IN" sz="8000" dirty="0"/>
              <a:t>The energy contributed by the direct beam drops off with the cosine of the angle between the incoming light and the panel. In addition, the reflectance (averaged across all polarizations) is approximately constant for angles of incidence up to around 50°, beyond which reflectance degrades rapidly.</a:t>
            </a:r>
          </a:p>
          <a:p>
            <a:endParaRPr lang="en-IN" sz="6000" dirty="0"/>
          </a:p>
          <a:p>
            <a:endParaRPr lang="en-IN" dirty="0"/>
          </a:p>
        </p:txBody>
      </p:sp>
      <p:pic>
        <p:nvPicPr>
          <p:cNvPr id="4" name="Picture 3">
            <a:extLst>
              <a:ext uri="{FF2B5EF4-FFF2-40B4-BE49-F238E27FC236}">
                <a16:creationId xmlns:a16="http://schemas.microsoft.com/office/drawing/2014/main" id="{9F529061-AEA1-4872-86EC-31BDDB594CC7}"/>
              </a:ext>
            </a:extLst>
          </p:cNvPr>
          <p:cNvPicPr>
            <a:picLocks noChangeAspect="1"/>
          </p:cNvPicPr>
          <p:nvPr/>
        </p:nvPicPr>
        <p:blipFill>
          <a:blip r:embed="rId2"/>
          <a:stretch>
            <a:fillRect/>
          </a:stretch>
        </p:blipFill>
        <p:spPr>
          <a:xfrm>
            <a:off x="1221906" y="4090808"/>
            <a:ext cx="7970220" cy="2337686"/>
          </a:xfrm>
          <a:prstGeom prst="rect">
            <a:avLst/>
          </a:prstGeom>
        </p:spPr>
      </p:pic>
      <p:sp>
        <p:nvSpPr>
          <p:cNvPr id="5" name="Rectangle 2">
            <a:extLst>
              <a:ext uri="{FF2B5EF4-FFF2-40B4-BE49-F238E27FC236}">
                <a16:creationId xmlns:a16="http://schemas.microsoft.com/office/drawing/2014/main" id="{65D03E6B-9269-424E-9680-5F26C08A1401}"/>
              </a:ext>
            </a:extLst>
          </p:cNvPr>
          <p:cNvSpPr>
            <a:spLocks noChangeArrowheads="1"/>
          </p:cNvSpPr>
          <p:nvPr/>
        </p:nvSpPr>
        <p:spPr bwMode="auto">
          <a:xfrm>
            <a:off x="1221906" y="3721476"/>
            <a:ext cx="884291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Direct power lost (%) due to misalignment (angle </a:t>
            </a:r>
            <a:r>
              <a:rPr kumimoji="0" lang="en-US" altLang="en-US" sz="1800" b="0" i="1"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 ) where Lost = 1 - </a:t>
            </a:r>
            <a:r>
              <a:rPr kumimoji="0" lang="en-US" altLang="en-US" sz="1800" b="0" i="0" u="none" strike="noStrike" cap="none" normalizeH="0" baseline="0" dirty="0">
                <a:ln>
                  <a:noFill/>
                </a:ln>
                <a:solidFill>
                  <a:srgbClr val="0B0080"/>
                </a:solidFill>
                <a:effectLst/>
                <a:latin typeface="Arial" panose="020B0604020202020204" pitchFamily="34" charset="0"/>
                <a:hlinkClick r:id="rId3" tooltip="Cosine"/>
              </a:rPr>
              <a:t>cos</a:t>
            </a:r>
            <a:r>
              <a:rPr kumimoji="0" lang="en-US" altLang="en-US" sz="1800" b="0" i="0" u="none" strike="noStrike" cap="none" normalizeH="0" baseline="0" dirty="0">
                <a:ln>
                  <a:noFill/>
                </a:ln>
                <a:solidFill>
                  <a:schemeClr val="tx1"/>
                </a:solidFill>
                <a:effectLst/>
                <a:latin typeface="Arial" panose="020B0604020202020204" pitchFamily="34" charset="0"/>
              </a:rPr>
              <a:t>(</a:t>
            </a:r>
            <a:r>
              <a:rPr kumimoji="0" lang="en-US" altLang="en-US" sz="1800" b="0" i="1"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2601922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99065-31B5-4203-83E3-3EFA5473CE66}"/>
              </a:ext>
            </a:extLst>
          </p:cNvPr>
          <p:cNvSpPr>
            <a:spLocks noGrp="1"/>
          </p:cNvSpPr>
          <p:nvPr>
            <p:ph type="title"/>
          </p:nvPr>
        </p:nvSpPr>
        <p:spPr/>
        <p:txBody>
          <a:bodyPr/>
          <a:lstStyle/>
          <a:p>
            <a:r>
              <a:rPr lang="en-IN" dirty="0"/>
              <a:t>NEED Of a solar tracker</a:t>
            </a:r>
          </a:p>
        </p:txBody>
      </p:sp>
      <p:sp>
        <p:nvSpPr>
          <p:cNvPr id="3" name="Content Placeholder 2">
            <a:extLst>
              <a:ext uri="{FF2B5EF4-FFF2-40B4-BE49-F238E27FC236}">
                <a16:creationId xmlns:a16="http://schemas.microsoft.com/office/drawing/2014/main" id="{42CBB302-150D-4FFC-9F10-8CAEFAFB59C7}"/>
              </a:ext>
            </a:extLst>
          </p:cNvPr>
          <p:cNvSpPr>
            <a:spLocks noGrp="1"/>
          </p:cNvSpPr>
          <p:nvPr>
            <p:ph idx="1"/>
          </p:nvPr>
        </p:nvSpPr>
        <p:spPr/>
        <p:txBody>
          <a:bodyPr>
            <a:normAutofit/>
          </a:bodyPr>
          <a:lstStyle/>
          <a:p>
            <a:r>
              <a:rPr lang="en-IN" dirty="0"/>
              <a:t>To increase solar panel output</a:t>
            </a:r>
          </a:p>
          <a:p>
            <a:r>
              <a:rPr lang="en-IN" dirty="0"/>
              <a:t>To enable maximum efficiency of the panel</a:t>
            </a:r>
          </a:p>
          <a:p>
            <a:r>
              <a:rPr lang="en-IN" dirty="0"/>
              <a:t>To maximize power per unit area</a:t>
            </a:r>
          </a:p>
          <a:p>
            <a:r>
              <a:rPr lang="en-IN" dirty="0"/>
              <a:t>To be able to grab the energy throughout the day</a:t>
            </a:r>
          </a:p>
        </p:txBody>
      </p:sp>
    </p:spTree>
    <p:extLst>
      <p:ext uri="{BB962C8B-B14F-4D97-AF65-F5344CB8AC3E}">
        <p14:creationId xmlns:p14="http://schemas.microsoft.com/office/powerpoint/2010/main" val="2108976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52355-3CE0-455D-B9F5-1009042098D5}"/>
              </a:ext>
            </a:extLst>
          </p:cNvPr>
          <p:cNvSpPr>
            <a:spLocks noGrp="1"/>
          </p:cNvSpPr>
          <p:nvPr>
            <p:ph type="title"/>
          </p:nvPr>
        </p:nvSpPr>
        <p:spPr/>
        <p:txBody>
          <a:bodyPr/>
          <a:lstStyle/>
          <a:p>
            <a:r>
              <a:rPr lang="en-IN" dirty="0"/>
              <a:t>Types of solar Trackers </a:t>
            </a:r>
          </a:p>
        </p:txBody>
      </p:sp>
      <p:sp>
        <p:nvSpPr>
          <p:cNvPr id="4" name="Text Placeholder 3">
            <a:extLst>
              <a:ext uri="{FF2B5EF4-FFF2-40B4-BE49-F238E27FC236}">
                <a16:creationId xmlns:a16="http://schemas.microsoft.com/office/drawing/2014/main" id="{DD9B45D4-70FA-4C15-B24A-5D9B4D557F8B}"/>
              </a:ext>
            </a:extLst>
          </p:cNvPr>
          <p:cNvSpPr>
            <a:spLocks noGrp="1"/>
          </p:cNvSpPr>
          <p:nvPr>
            <p:ph type="body" idx="1"/>
          </p:nvPr>
        </p:nvSpPr>
        <p:spPr>
          <a:xfrm>
            <a:off x="1255713" y="1594968"/>
            <a:ext cx="4649783" cy="823912"/>
          </a:xfrm>
        </p:spPr>
        <p:txBody>
          <a:bodyPr/>
          <a:lstStyle/>
          <a:p>
            <a:r>
              <a:rPr lang="en-IN" dirty="0"/>
              <a:t>Single axis solar tracker</a:t>
            </a:r>
          </a:p>
        </p:txBody>
      </p:sp>
      <p:sp>
        <p:nvSpPr>
          <p:cNvPr id="5" name="Content Placeholder 4">
            <a:extLst>
              <a:ext uri="{FF2B5EF4-FFF2-40B4-BE49-F238E27FC236}">
                <a16:creationId xmlns:a16="http://schemas.microsoft.com/office/drawing/2014/main" id="{D9DFEF7D-F94F-46E0-ABAE-ECD56D7E6FDA}"/>
              </a:ext>
            </a:extLst>
          </p:cNvPr>
          <p:cNvSpPr>
            <a:spLocks noGrp="1"/>
          </p:cNvSpPr>
          <p:nvPr>
            <p:ph sz="half" idx="2"/>
          </p:nvPr>
        </p:nvSpPr>
        <p:spPr>
          <a:xfrm>
            <a:off x="1216020" y="2688387"/>
            <a:ext cx="4878391" cy="2717801"/>
          </a:xfrm>
        </p:spPr>
        <p:txBody>
          <a:bodyPr>
            <a:noAutofit/>
          </a:bodyPr>
          <a:lstStyle/>
          <a:p>
            <a:r>
              <a:rPr lang="en-IN" sz="2000" dirty="0"/>
              <a:t>Single axis solar trackers can either have a horizontal or vertical axle. The horizontal type is used in tropical regions where the sun gets very high at noon, but the days are short. The vertical type is used in high latitudes(such as the UK) where the sun does not get very high, but the summer days can be very long.</a:t>
            </a:r>
          </a:p>
        </p:txBody>
      </p:sp>
      <p:sp>
        <p:nvSpPr>
          <p:cNvPr id="6" name="Text Placeholder 5">
            <a:extLst>
              <a:ext uri="{FF2B5EF4-FFF2-40B4-BE49-F238E27FC236}">
                <a16:creationId xmlns:a16="http://schemas.microsoft.com/office/drawing/2014/main" id="{3A804993-8932-4FEF-B93D-448574B042CB}"/>
              </a:ext>
            </a:extLst>
          </p:cNvPr>
          <p:cNvSpPr>
            <a:spLocks noGrp="1"/>
          </p:cNvSpPr>
          <p:nvPr>
            <p:ph type="body" sz="quarter" idx="3"/>
          </p:nvPr>
        </p:nvSpPr>
        <p:spPr>
          <a:xfrm>
            <a:off x="6400808" y="1594968"/>
            <a:ext cx="4646602" cy="823912"/>
          </a:xfrm>
        </p:spPr>
        <p:txBody>
          <a:bodyPr/>
          <a:lstStyle/>
          <a:p>
            <a:r>
              <a:rPr lang="en-IN" dirty="0"/>
              <a:t>Dual axis solar tracker</a:t>
            </a:r>
          </a:p>
        </p:txBody>
      </p:sp>
      <p:sp>
        <p:nvSpPr>
          <p:cNvPr id="7" name="Content Placeholder 6">
            <a:extLst>
              <a:ext uri="{FF2B5EF4-FFF2-40B4-BE49-F238E27FC236}">
                <a16:creationId xmlns:a16="http://schemas.microsoft.com/office/drawing/2014/main" id="{12BC0D49-5A37-4F89-A68D-891ACC2D8AD2}"/>
              </a:ext>
            </a:extLst>
          </p:cNvPr>
          <p:cNvSpPr>
            <a:spLocks noGrp="1"/>
          </p:cNvSpPr>
          <p:nvPr>
            <p:ph sz="quarter" idx="4"/>
          </p:nvPr>
        </p:nvSpPr>
        <p:spPr>
          <a:xfrm>
            <a:off x="6172200" y="2688386"/>
            <a:ext cx="4875210" cy="2717801"/>
          </a:xfrm>
        </p:spPr>
        <p:txBody>
          <a:bodyPr>
            <a:noAutofit/>
          </a:bodyPr>
          <a:lstStyle/>
          <a:p>
            <a:r>
              <a:rPr lang="en-IN" sz="1800" dirty="0"/>
              <a:t>Double axis solar trackers have both a horizontal and a vertical axle and so can track the suns apparent motion exactly anywhere in the world. This type of system is used to control astronomical telescopes, and so there is plenty of software available to automatically predict and track the motion of the sun across the sky. Dual axis trackers track the sun both east-to-west and north –to-south for added power and output and convenience. </a:t>
            </a:r>
          </a:p>
        </p:txBody>
      </p:sp>
    </p:spTree>
    <p:extLst>
      <p:ext uri="{BB962C8B-B14F-4D97-AF65-F5344CB8AC3E}">
        <p14:creationId xmlns:p14="http://schemas.microsoft.com/office/powerpoint/2010/main" val="668450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F021E-9787-43B0-92AE-9A8B0810525E}"/>
              </a:ext>
            </a:extLst>
          </p:cNvPr>
          <p:cNvSpPr>
            <a:spLocks noGrp="1"/>
          </p:cNvSpPr>
          <p:nvPr>
            <p:ph type="title"/>
          </p:nvPr>
        </p:nvSpPr>
        <p:spPr/>
        <p:txBody>
          <a:bodyPr/>
          <a:lstStyle/>
          <a:p>
            <a:r>
              <a:rPr lang="en-IN" dirty="0"/>
              <a:t>OUR PROJECT- DUAL AXIS SOLAR TRACKER</a:t>
            </a:r>
          </a:p>
        </p:txBody>
      </p:sp>
      <p:sp>
        <p:nvSpPr>
          <p:cNvPr id="3" name="Content Placeholder 2">
            <a:extLst>
              <a:ext uri="{FF2B5EF4-FFF2-40B4-BE49-F238E27FC236}">
                <a16:creationId xmlns:a16="http://schemas.microsoft.com/office/drawing/2014/main" id="{2F21CF17-FF30-4917-A04C-0B992BB0BEA2}"/>
              </a:ext>
            </a:extLst>
          </p:cNvPr>
          <p:cNvSpPr>
            <a:spLocks noGrp="1"/>
          </p:cNvSpPr>
          <p:nvPr>
            <p:ph idx="1"/>
          </p:nvPr>
        </p:nvSpPr>
        <p:spPr>
          <a:xfrm>
            <a:off x="741146" y="2249486"/>
            <a:ext cx="10645540" cy="4295693"/>
          </a:xfrm>
        </p:spPr>
        <p:txBody>
          <a:bodyPr>
            <a:normAutofit fontScale="77500" lnSpcReduction="20000"/>
          </a:bodyPr>
          <a:lstStyle/>
          <a:p>
            <a:pPr marL="0" indent="0">
              <a:buNone/>
            </a:pPr>
            <a:r>
              <a:rPr lang="en-IN" sz="2900" dirty="0"/>
              <a:t>COMPONENTS</a:t>
            </a:r>
          </a:p>
          <a:p>
            <a:r>
              <a:rPr lang="en-IN" sz="2900" dirty="0"/>
              <a:t>Tools: Wire cutter, several small screw drivers, Rubber feet, Cable wrap </a:t>
            </a:r>
          </a:p>
          <a:p>
            <a:r>
              <a:rPr lang="en-IN" sz="2900" dirty="0"/>
              <a:t>Electronics : Arduino Uno + USB Cable, Arduino Sensor Shield, 2 x 9g Metal Gear Servos, 1 x 5 Port Terminal Block, 1 x 4 Port Terminal Block (or 3 port will do), 4 x 10K Ohm Resistors, 4 x Light Detecting Resistors,4 x JST Socket Connector Cables, Jumper Wires</a:t>
            </a:r>
          </a:p>
          <a:p>
            <a:r>
              <a:rPr lang="en-IN" sz="2900" dirty="0"/>
              <a:t>Optional electronics: 5.5V Solar Cell, LED Volt Meter</a:t>
            </a:r>
          </a:p>
          <a:p>
            <a:r>
              <a:rPr lang="en-IN" sz="2900" dirty="0"/>
              <a:t>Hardware: The screws that came with your servos , 4 x M3 Screws + Nuts in around 14-16mm length, 4 x Size 2 Wood Screws at a 1/4th inch length, or some M1 Screws of similar length, 20 X 8-32 Screws at 1/2 inch length plus nuts, 1 x 8-32 Screw at 3 or 4 inches in length, and an optional nut</a:t>
            </a:r>
          </a:p>
          <a:p>
            <a:endParaRPr lang="en-IN" dirty="0"/>
          </a:p>
          <a:p>
            <a:endParaRPr lang="en-IN" dirty="0"/>
          </a:p>
          <a:p>
            <a:endParaRPr lang="en-IN" dirty="0"/>
          </a:p>
        </p:txBody>
      </p:sp>
    </p:spTree>
    <p:extLst>
      <p:ext uri="{BB962C8B-B14F-4D97-AF65-F5344CB8AC3E}">
        <p14:creationId xmlns:p14="http://schemas.microsoft.com/office/powerpoint/2010/main" val="2006504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wall, table, counter&#10;&#10;Description generated with very high confidence">
            <a:extLst>
              <a:ext uri="{FF2B5EF4-FFF2-40B4-BE49-F238E27FC236}">
                <a16:creationId xmlns:a16="http://schemas.microsoft.com/office/drawing/2014/main" id="{52B129F8-B621-4492-A40D-FBD4FE95E51D}"/>
              </a:ext>
            </a:extLst>
          </p:cNvPr>
          <p:cNvPicPr>
            <a:picLocks noChangeAspect="1"/>
          </p:cNvPicPr>
          <p:nvPr/>
        </p:nvPicPr>
        <p:blipFill>
          <a:blip r:embed="rId2"/>
          <a:stretch>
            <a:fillRect/>
          </a:stretch>
        </p:blipFill>
        <p:spPr>
          <a:xfrm>
            <a:off x="5914524" y="272716"/>
            <a:ext cx="4737434" cy="6316579"/>
          </a:xfrm>
          <a:prstGeom prst="rect">
            <a:avLst/>
          </a:prstGeom>
        </p:spPr>
      </p:pic>
      <p:sp>
        <p:nvSpPr>
          <p:cNvPr id="4" name="TextBox 3">
            <a:extLst>
              <a:ext uri="{FF2B5EF4-FFF2-40B4-BE49-F238E27FC236}">
                <a16:creationId xmlns:a16="http://schemas.microsoft.com/office/drawing/2014/main" id="{7CFAD46C-03AA-4B3C-B073-2DEAE8D7449D}"/>
              </a:ext>
            </a:extLst>
          </p:cNvPr>
          <p:cNvSpPr txBox="1"/>
          <p:nvPr/>
        </p:nvSpPr>
        <p:spPr>
          <a:xfrm>
            <a:off x="1732547" y="2229853"/>
            <a:ext cx="2711116" cy="1754326"/>
          </a:xfrm>
          <a:prstGeom prst="rect">
            <a:avLst/>
          </a:prstGeom>
          <a:noFill/>
        </p:spPr>
        <p:txBody>
          <a:bodyPr wrap="square" rtlCol="0">
            <a:spAutoFit/>
          </a:bodyPr>
          <a:lstStyle/>
          <a:p>
            <a:r>
              <a:rPr lang="en-IN" sz="3600" dirty="0"/>
              <a:t>3D printing process</a:t>
            </a:r>
          </a:p>
          <a:p>
            <a:endParaRPr lang="en-IN" sz="3600" dirty="0"/>
          </a:p>
        </p:txBody>
      </p:sp>
    </p:spTree>
    <p:extLst>
      <p:ext uri="{BB962C8B-B14F-4D97-AF65-F5344CB8AC3E}">
        <p14:creationId xmlns:p14="http://schemas.microsoft.com/office/powerpoint/2010/main" val="3920887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able, indoor, sitting&#10;&#10;Description generated with very high confidence">
            <a:extLst>
              <a:ext uri="{FF2B5EF4-FFF2-40B4-BE49-F238E27FC236}">
                <a16:creationId xmlns:a16="http://schemas.microsoft.com/office/drawing/2014/main" id="{08D0D5C8-58B5-42CB-AEAC-D52431D58F55}"/>
              </a:ext>
            </a:extLst>
          </p:cNvPr>
          <p:cNvPicPr>
            <a:picLocks noChangeAspect="1"/>
          </p:cNvPicPr>
          <p:nvPr/>
        </p:nvPicPr>
        <p:blipFill>
          <a:blip r:embed="rId2"/>
          <a:stretch>
            <a:fillRect/>
          </a:stretch>
        </p:blipFill>
        <p:spPr>
          <a:xfrm flipH="1">
            <a:off x="786063" y="1315453"/>
            <a:ext cx="5069305" cy="3801979"/>
          </a:xfrm>
          <a:prstGeom prst="rect">
            <a:avLst/>
          </a:prstGeom>
        </p:spPr>
      </p:pic>
      <p:pic>
        <p:nvPicPr>
          <p:cNvPr id="5" name="Picture 4" descr="A picture containing table, wall, indoor, sitting&#10;&#10;Description generated with very high confidence">
            <a:extLst>
              <a:ext uri="{FF2B5EF4-FFF2-40B4-BE49-F238E27FC236}">
                <a16:creationId xmlns:a16="http://schemas.microsoft.com/office/drawing/2014/main" id="{564004DA-8554-4EBA-B961-68E5EFCE4452}"/>
              </a:ext>
            </a:extLst>
          </p:cNvPr>
          <p:cNvPicPr>
            <a:picLocks noChangeAspect="1"/>
          </p:cNvPicPr>
          <p:nvPr/>
        </p:nvPicPr>
        <p:blipFill>
          <a:blip r:embed="rId3"/>
          <a:stretch>
            <a:fillRect/>
          </a:stretch>
        </p:blipFill>
        <p:spPr>
          <a:xfrm>
            <a:off x="6384757" y="1315452"/>
            <a:ext cx="5069305" cy="3801979"/>
          </a:xfrm>
          <a:prstGeom prst="rect">
            <a:avLst/>
          </a:prstGeom>
        </p:spPr>
      </p:pic>
    </p:spTree>
    <p:extLst>
      <p:ext uri="{BB962C8B-B14F-4D97-AF65-F5344CB8AC3E}">
        <p14:creationId xmlns:p14="http://schemas.microsoft.com/office/powerpoint/2010/main" val="7095692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79</TotalTime>
  <Words>948</Words>
  <Application>Microsoft Office PowerPoint</Application>
  <PresentationFormat>Widescreen</PresentationFormat>
  <Paragraphs>48</Paragraphs>
  <Slides>14</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Trebuchet MS</vt:lpstr>
      <vt:lpstr>Tw Cen MT</vt:lpstr>
      <vt:lpstr>Circuit</vt:lpstr>
      <vt:lpstr>Solar Tracker</vt:lpstr>
      <vt:lpstr>Presented by</vt:lpstr>
      <vt:lpstr>Introduction</vt:lpstr>
      <vt:lpstr>BASIC Concept</vt:lpstr>
      <vt:lpstr>NEED Of a solar tracker</vt:lpstr>
      <vt:lpstr>Types of solar Trackers </vt:lpstr>
      <vt:lpstr>OUR PROJECT- DUAL AXIS SOLAR TRACKER</vt:lpstr>
      <vt:lpstr>PowerPoint Presentation</vt:lpstr>
      <vt:lpstr>PowerPoint Presentation</vt:lpstr>
      <vt:lpstr>WORKING</vt:lpstr>
      <vt:lpstr>PowerPoint Presentation</vt:lpstr>
      <vt:lpstr>PowerPoint Presentation</vt:lpstr>
      <vt:lpstr>FINAL RESULTS</vt:lpstr>
      <vt:lpstr>External Credits: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Solar Tracker</dc:title>
  <dc:creator>Rhea Gupta</dc:creator>
  <cp:lastModifiedBy>Rhea Gupta</cp:lastModifiedBy>
  <cp:revision>11</cp:revision>
  <dcterms:created xsi:type="dcterms:W3CDTF">2017-11-04T05:59:54Z</dcterms:created>
  <dcterms:modified xsi:type="dcterms:W3CDTF">2017-11-06T04:06:56Z</dcterms:modified>
</cp:coreProperties>
</file>

<file path=docProps/thumbnail.jpeg>
</file>